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y="5143500" cx="9144000"/>
  <p:notesSz cx="6858000" cy="9144000"/>
  <p:embeddedFontLst>
    <p:embeddedFont>
      <p:font typeface="Roboto"/>
      <p:regular r:id="rId36"/>
      <p:bold r:id="rId37"/>
      <p:italic r:id="rId38"/>
      <p:boldItalic r:id="rId39"/>
    </p:embeddedFont>
    <p:embeddedFont>
      <p:font typeface="Montserrat"/>
      <p:regular r:id="rId40"/>
      <p:bold r:id="rId41"/>
      <p:italic r:id="rId42"/>
      <p:boldItalic r:id="rId43"/>
    </p:embeddedFont>
    <p:embeddedFont>
      <p:font typeface="Montserrat Light"/>
      <p:regular r:id="rId44"/>
      <p:bold r:id="rId45"/>
      <p:italic r:id="rId46"/>
      <p:boldItalic r:id="rId47"/>
    </p:embeddedFont>
    <p:embeddedFont>
      <p:font typeface="Helvetica Neue"/>
      <p:regular r:id="rId48"/>
      <p:bold r:id="rId49"/>
      <p:italic r:id="rId50"/>
      <p:boldItalic r:id="rId51"/>
    </p:embeddedFont>
    <p:embeddedFont>
      <p:font typeface="Roboto Light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56" roundtripDataSignature="AMtx7mgQ4XbjKo/MERuewdWYlzqRVkMZ3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0CCCB21-D8D8-4064-829B-73CB0867B9D0}">
  <a:tblStyle styleId="{D0CCCB21-D8D8-4064-829B-73CB0867B9D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regular.fntdata"/><Relationship Id="rId42" Type="http://schemas.openxmlformats.org/officeDocument/2006/relationships/font" Target="fonts/Montserrat-italic.fntdata"/><Relationship Id="rId41" Type="http://schemas.openxmlformats.org/officeDocument/2006/relationships/font" Target="fonts/Montserrat-bold.fntdata"/><Relationship Id="rId44" Type="http://schemas.openxmlformats.org/officeDocument/2006/relationships/font" Target="fonts/MontserratLight-regular.fntdata"/><Relationship Id="rId43" Type="http://schemas.openxmlformats.org/officeDocument/2006/relationships/font" Target="fonts/Montserrat-boldItalic.fntdata"/><Relationship Id="rId46" Type="http://schemas.openxmlformats.org/officeDocument/2006/relationships/font" Target="fonts/MontserratLight-italic.fntdata"/><Relationship Id="rId45" Type="http://schemas.openxmlformats.org/officeDocument/2006/relationships/font" Target="fonts/MontserratLigh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HelveticaNeue-regular.fntdata"/><Relationship Id="rId47" Type="http://schemas.openxmlformats.org/officeDocument/2006/relationships/font" Target="fonts/MontserratLight-boldItalic.fntdata"/><Relationship Id="rId49" Type="http://schemas.openxmlformats.org/officeDocument/2006/relationships/font" Target="fonts/HelveticaNeue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font" Target="fonts/Roboto-bold.fntdata"/><Relationship Id="rId36" Type="http://schemas.openxmlformats.org/officeDocument/2006/relationships/font" Target="fonts/Roboto-regular.fntdata"/><Relationship Id="rId39" Type="http://schemas.openxmlformats.org/officeDocument/2006/relationships/font" Target="fonts/Roboto-boldItalic.fntdata"/><Relationship Id="rId38" Type="http://schemas.openxmlformats.org/officeDocument/2006/relationships/font" Target="fonts/Roboto-italic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HelveticaNeue-boldItalic.fntdata"/><Relationship Id="rId50" Type="http://schemas.openxmlformats.org/officeDocument/2006/relationships/font" Target="fonts/HelveticaNeue-italic.fntdata"/><Relationship Id="rId53" Type="http://schemas.openxmlformats.org/officeDocument/2006/relationships/font" Target="fonts/RobotoLight-bold.fntdata"/><Relationship Id="rId52" Type="http://schemas.openxmlformats.org/officeDocument/2006/relationships/font" Target="fonts/RobotoLight-regular.fntdata"/><Relationship Id="rId11" Type="http://schemas.openxmlformats.org/officeDocument/2006/relationships/slide" Target="slides/slide4.xml"/><Relationship Id="rId55" Type="http://schemas.openxmlformats.org/officeDocument/2006/relationships/font" Target="fonts/RobotoLight-boldItalic.fntdata"/><Relationship Id="rId10" Type="http://schemas.openxmlformats.org/officeDocument/2006/relationships/slide" Target="slides/slide3.xml"/><Relationship Id="rId54" Type="http://schemas.openxmlformats.org/officeDocument/2006/relationships/font" Target="fonts/RobotoLight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56" Type="http://customschemas.google.com/relationships/presentationmetadata" Target="meta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gif>
</file>

<file path=ppt/media/image12.gif>
</file>

<file path=ppt/media/image13.jpg>
</file>

<file path=ppt/media/image14.gif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3.png>
</file>

<file path=ppt/media/image4.jpg>
</file>

<file path=ppt/media/image5.png>
</file>

<file path=ppt/media/image6.jpg>
</file>

<file path=ppt/media/image7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513440a3d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1513440a3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513440a3d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1513440a3d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513440a3d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g1513440a3d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513440a3d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1513440a3d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" name="Google Shape;1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" name="Google Shape;1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4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" name="Google Shape;64;p4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" name="Google Shape;6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2" name="Google Shape;7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4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4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4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4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4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0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69" cy="2879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51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2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1" name="Google Shape;101;p52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2" name="Google Shape;102;p52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04" name="Google Shape;104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5" name="Google Shape;105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107" name="Google Shape;10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8" name="Google Shape;108;p53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3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3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Relationship Id="rId4" Type="http://schemas.openxmlformats.org/officeDocument/2006/relationships/image" Target="../media/image4.jpg"/><Relationship Id="rId5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4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12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Relationship Id="rId4" Type="http://schemas.openxmlformats.org/officeDocument/2006/relationships/image" Target="../media/image11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Relationship Id="rId4" Type="http://schemas.openxmlformats.org/officeDocument/2006/relationships/image" Target="../media/image15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Relationship Id="rId4" Type="http://schemas.openxmlformats.org/officeDocument/2006/relationships/image" Target="../media/image21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"/>
          <p:cNvSpPr txBox="1"/>
          <p:nvPr/>
        </p:nvSpPr>
        <p:spPr>
          <a:xfrm>
            <a:off x="1950075" y="3430625"/>
            <a:ext cx="48693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Time Series </a:t>
            </a:r>
            <a:endParaRPr b="1" i="0" sz="23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" name="Google Shape;114;p1"/>
          <p:cNvPicPr preferRelativeResize="0"/>
          <p:nvPr/>
        </p:nvPicPr>
        <p:blipFill rotWithShape="1">
          <a:blip r:embed="rId4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15" name="Google Shape;115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SEASONALITY OF A TIME SERIES: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10"/>
          <p:cNvSpPr txBox="1"/>
          <p:nvPr/>
        </p:nvSpPr>
        <p:spPr>
          <a:xfrm>
            <a:off x="807850" y="1604175"/>
            <a:ext cx="37641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seasonality of a time series is a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repetitive pattern within a year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: the series repeats itself after several lags.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It can be removed subtracting values at the same frequency/lag of the seasonality.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173" name="Google Shape;17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88800" y="1703076"/>
            <a:ext cx="3920026" cy="29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ACF OF A TIME SERIES: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p11"/>
          <p:cNvSpPr txBox="1"/>
          <p:nvPr/>
        </p:nvSpPr>
        <p:spPr>
          <a:xfrm>
            <a:off x="796800" y="1441225"/>
            <a:ext cx="75504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3C40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ACF: Auto-correlation function: measures how each value y(t) is correlated with another previous value y(t-lag*dt).</a:t>
            </a:r>
            <a:endParaRPr b="0" i="0" sz="1800" u="none" cap="none" strike="noStrike">
              <a:solidFill>
                <a:srgbClr val="3C40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C40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3C40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There are two ways in which one value can depend on previous values. </a:t>
            </a:r>
            <a:endParaRPr b="0" i="0" sz="1800" u="none" cap="none" strike="noStrike">
              <a:solidFill>
                <a:srgbClr val="3C40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C40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3C40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Directly</a:t>
            </a:r>
            <a:endParaRPr b="0" i="0" sz="1800" u="none" cap="none" strike="noStrike">
              <a:solidFill>
                <a:srgbClr val="3C40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C40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C40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3C40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Indirectly</a:t>
            </a:r>
            <a:endParaRPr b="0" i="0" sz="1800" u="none" cap="none" strike="noStrike">
              <a:solidFill>
                <a:srgbClr val="3C40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grpSp>
        <p:nvGrpSpPr>
          <p:cNvPr id="180" name="Google Shape;180;p11"/>
          <p:cNvGrpSpPr/>
          <p:nvPr/>
        </p:nvGrpSpPr>
        <p:grpSpPr>
          <a:xfrm>
            <a:off x="3440350" y="2963475"/>
            <a:ext cx="3608800" cy="567300"/>
            <a:chOff x="3440350" y="2963475"/>
            <a:chExt cx="3608800" cy="567300"/>
          </a:xfrm>
        </p:grpSpPr>
        <p:sp>
          <p:nvSpPr>
            <p:cNvPr id="181" name="Google Shape;181;p11"/>
            <p:cNvSpPr/>
            <p:nvPr/>
          </p:nvSpPr>
          <p:spPr>
            <a:xfrm>
              <a:off x="3440350" y="2963475"/>
              <a:ext cx="647100" cy="5673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1"/>
            <p:cNvSpPr/>
            <p:nvPr/>
          </p:nvSpPr>
          <p:spPr>
            <a:xfrm>
              <a:off x="4921200" y="2963475"/>
              <a:ext cx="647100" cy="5673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1"/>
            <p:cNvSpPr/>
            <p:nvPr/>
          </p:nvSpPr>
          <p:spPr>
            <a:xfrm>
              <a:off x="6402050" y="2963475"/>
              <a:ext cx="647100" cy="5673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1"/>
            <p:cNvSpPr txBox="1"/>
            <p:nvPr/>
          </p:nvSpPr>
          <p:spPr>
            <a:xfrm>
              <a:off x="3440350" y="3047025"/>
              <a:ext cx="647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y_t-2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1"/>
            <p:cNvSpPr txBox="1"/>
            <p:nvPr/>
          </p:nvSpPr>
          <p:spPr>
            <a:xfrm>
              <a:off x="4921200" y="3047025"/>
              <a:ext cx="647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y_t-1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1"/>
            <p:cNvSpPr txBox="1"/>
            <p:nvPr/>
          </p:nvSpPr>
          <p:spPr>
            <a:xfrm>
              <a:off x="6402050" y="3047025"/>
              <a:ext cx="647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y_t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7" name="Google Shape;187;p11"/>
            <p:cNvCxnSpPr>
              <a:stCxn id="184" idx="0"/>
              <a:endCxn id="186" idx="0"/>
            </p:cNvCxnSpPr>
            <p:nvPr/>
          </p:nvCxnSpPr>
          <p:spPr>
            <a:xfrm flipH="1" rot="-5400000">
              <a:off x="5244400" y="1566525"/>
              <a:ext cx="600" cy="2961600"/>
            </a:xfrm>
            <a:prstGeom prst="curvedConnector3">
              <a:avLst>
                <a:gd fmla="val -90566667" name="adj1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88" name="Google Shape;188;p11"/>
          <p:cNvGrpSpPr/>
          <p:nvPr/>
        </p:nvGrpSpPr>
        <p:grpSpPr>
          <a:xfrm>
            <a:off x="3440350" y="4030275"/>
            <a:ext cx="3608800" cy="567300"/>
            <a:chOff x="3440350" y="2963475"/>
            <a:chExt cx="3608800" cy="567300"/>
          </a:xfrm>
        </p:grpSpPr>
        <p:sp>
          <p:nvSpPr>
            <p:cNvPr id="189" name="Google Shape;189;p11"/>
            <p:cNvSpPr/>
            <p:nvPr/>
          </p:nvSpPr>
          <p:spPr>
            <a:xfrm>
              <a:off x="3440350" y="2963475"/>
              <a:ext cx="647100" cy="5673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4921200" y="2963475"/>
              <a:ext cx="647100" cy="5673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6402050" y="2963475"/>
              <a:ext cx="647100" cy="56730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1"/>
            <p:cNvSpPr txBox="1"/>
            <p:nvPr/>
          </p:nvSpPr>
          <p:spPr>
            <a:xfrm>
              <a:off x="3440350" y="3047025"/>
              <a:ext cx="647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y_t-2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1"/>
            <p:cNvSpPr txBox="1"/>
            <p:nvPr/>
          </p:nvSpPr>
          <p:spPr>
            <a:xfrm>
              <a:off x="4921200" y="3047025"/>
              <a:ext cx="647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y_t-1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1"/>
            <p:cNvSpPr txBox="1"/>
            <p:nvPr/>
          </p:nvSpPr>
          <p:spPr>
            <a:xfrm>
              <a:off x="6402050" y="3047025"/>
              <a:ext cx="647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y_t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95" name="Google Shape;195;p11"/>
          <p:cNvCxnSpPr>
            <a:stCxn id="192" idx="3"/>
            <a:endCxn id="193" idx="1"/>
          </p:cNvCxnSpPr>
          <p:nvPr/>
        </p:nvCxnSpPr>
        <p:spPr>
          <a:xfrm>
            <a:off x="4087450" y="4313925"/>
            <a:ext cx="83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6" name="Google Shape;196;p11"/>
          <p:cNvCxnSpPr>
            <a:stCxn id="193" idx="3"/>
            <a:endCxn id="194" idx="1"/>
          </p:cNvCxnSpPr>
          <p:nvPr/>
        </p:nvCxnSpPr>
        <p:spPr>
          <a:xfrm>
            <a:off x="5568300" y="4313925"/>
            <a:ext cx="833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513440a3d3_0_0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ACF OF A TIME SERIES: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g1513440a3d3_0_0"/>
          <p:cNvSpPr txBox="1"/>
          <p:nvPr/>
        </p:nvSpPr>
        <p:spPr>
          <a:xfrm>
            <a:off x="796800" y="1441225"/>
            <a:ext cx="75504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3C40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ACF: Auto-correlation function: measures how each value y(t) is correlated with another previous value y(t-lag*dt)</a:t>
            </a:r>
            <a:endParaRPr b="0" i="0" sz="1800" u="none" cap="none" strike="noStrike">
              <a:solidFill>
                <a:srgbClr val="3C40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3C40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If the time series has a </a:t>
            </a:r>
            <a:r>
              <a:rPr b="1" i="0" lang="en" sz="1800" u="none" cap="none" strike="noStrike">
                <a:solidFill>
                  <a:srgbClr val="3C4043"/>
                </a:solidFill>
                <a:latin typeface="Montserrat"/>
                <a:ea typeface="Montserrat"/>
                <a:cs typeface="Montserrat"/>
                <a:sym typeface="Montserrat"/>
              </a:rPr>
              <a:t>trend, the ACF will decay slowly</a:t>
            </a:r>
            <a:r>
              <a:rPr b="0" i="0" lang="en" sz="1800" u="none" cap="none" strike="noStrike">
                <a:solidFill>
                  <a:srgbClr val="3C40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because every value will be highly correlated to the previous ones.</a:t>
            </a:r>
            <a:endParaRPr b="0" i="0" sz="1800" u="none" cap="none" strike="noStrike">
              <a:solidFill>
                <a:srgbClr val="3C40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 Light"/>
              <a:buChar char="○"/>
            </a:pPr>
            <a:r>
              <a:rPr b="0" i="0" lang="en" sz="1800" u="none" cap="none" strike="noStrike">
                <a:solidFill>
                  <a:srgbClr val="3C4043"/>
                </a:solidFill>
                <a:highlight>
                  <a:srgbClr val="FFFFFF"/>
                </a:highlight>
                <a:latin typeface="Roboto Light"/>
                <a:ea typeface="Roboto Light"/>
                <a:cs typeface="Roboto Light"/>
                <a:sym typeface="Roboto Light"/>
              </a:rPr>
              <a:t>When the time series has seasonality, the ACF will show bigger peaks for the </a:t>
            </a:r>
            <a:r>
              <a:rPr b="1" i="0" lang="en" sz="1800" u="none" cap="none" strike="noStrike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seasonal lags</a:t>
            </a:r>
            <a:r>
              <a:rPr b="0" i="0" lang="en" sz="1800" u="none" cap="none" strike="noStrike">
                <a:solidFill>
                  <a:srgbClr val="3C4043"/>
                </a:solidFill>
                <a:highlight>
                  <a:srgbClr val="FFFFFF"/>
                </a:highlight>
                <a:latin typeface="Roboto Light"/>
                <a:ea typeface="Roboto Light"/>
                <a:cs typeface="Roboto Light"/>
                <a:sym typeface="Roboto Light"/>
              </a:rPr>
              <a:t> (at multiples of the seasonal frequency) than for other lags.</a:t>
            </a:r>
            <a:endParaRPr b="0" i="0" sz="1800" u="none" cap="none" strike="noStrike">
              <a:solidFill>
                <a:srgbClr val="3C4043"/>
              </a:solidFill>
              <a:highlight>
                <a:srgbClr val="FFFFFF"/>
              </a:highlight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800"/>
              <a:buFont typeface="Roboto Light"/>
              <a:buChar char="○"/>
            </a:pPr>
            <a:r>
              <a:rPr b="0" i="0" lang="en" sz="1800" u="none" cap="none" strike="noStrike">
                <a:solidFill>
                  <a:srgbClr val="3C4043"/>
                </a:solidFill>
                <a:highlight>
                  <a:srgbClr val="FFFFFF"/>
                </a:highlight>
                <a:latin typeface="Roboto Light"/>
                <a:ea typeface="Roboto Light"/>
                <a:cs typeface="Roboto Light"/>
                <a:sym typeface="Roboto Light"/>
              </a:rPr>
              <a:t>When the time series has trend and seasonality the ACF will show both patterns.</a:t>
            </a:r>
            <a:endParaRPr b="0" i="0" sz="1800" u="none" cap="none" strike="noStrike">
              <a:solidFill>
                <a:srgbClr val="3C4043"/>
              </a:solidFill>
              <a:highlight>
                <a:srgbClr val="FFFFFF"/>
              </a:highlight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2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PACF OF A TIME SERIES: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p12"/>
          <p:cNvSpPr txBox="1"/>
          <p:nvPr/>
        </p:nvSpPr>
        <p:spPr>
          <a:xfrm>
            <a:off x="807850" y="1604175"/>
            <a:ext cx="75504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PACF: Partial auto-correlation function: measures how each value y(t) is correlated with another previous value y(t-lag) after removing indirect dependencies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It only takes into account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direct effects</a:t>
            </a:r>
            <a:endParaRPr b="1" i="0" sz="18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TRAIN TEST SPLIT: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13"/>
          <p:cNvSpPr txBox="1"/>
          <p:nvPr/>
        </p:nvSpPr>
        <p:spPr>
          <a:xfrm>
            <a:off x="807850" y="1604175"/>
            <a:ext cx="75504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 Light"/>
              <a:buChar char="●"/>
            </a:pPr>
            <a:r>
              <a:rPr b="0" i="0" lang="en" sz="14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When training any model of a TS, we can’t use the usual train test split because we can break our TS signal.</a:t>
            </a:r>
            <a:endParaRPr b="0" i="0" sz="14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 Light"/>
              <a:buChar char="●"/>
            </a:pPr>
            <a:r>
              <a:rPr b="0" i="0" lang="en" sz="14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train-test split must be done based on time:</a:t>
            </a:r>
            <a:endParaRPr b="0" i="0" sz="14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 Light"/>
              <a:buChar char="○"/>
            </a:pPr>
            <a:r>
              <a:rPr b="0" i="0" lang="en" sz="14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Train = y(t) for t &lt; threshold ~(80%)</a:t>
            </a:r>
            <a:endParaRPr b="0" i="0" sz="14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 Light"/>
              <a:buChar char="○"/>
            </a:pPr>
            <a:r>
              <a:rPr b="0" i="0" lang="en" sz="14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Test = y(t) for t &gt; threshold ~(20%)</a:t>
            </a:r>
            <a:endParaRPr b="0" i="0" sz="14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 Light"/>
              <a:buChar char="●"/>
            </a:pPr>
            <a:r>
              <a:rPr b="0" i="0" lang="en" sz="14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However:</a:t>
            </a:r>
            <a:endParaRPr b="0" i="0" sz="14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 Light"/>
              <a:buChar char="○"/>
            </a:pPr>
            <a:r>
              <a:rPr b="0" i="0" lang="en" sz="14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model that reproduces the test set, will not necessarily forecast well!</a:t>
            </a:r>
            <a:endParaRPr b="0" i="0" sz="14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7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 Light"/>
              <a:buChar char="○"/>
            </a:pPr>
            <a:r>
              <a:rPr b="0" i="0" lang="en" sz="14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perfect fit, can be achieved with a model with enough parameters</a:t>
            </a:r>
            <a:endParaRPr b="0" i="0" sz="14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4"/>
          <p:cNvSpPr txBox="1"/>
          <p:nvPr/>
        </p:nvSpPr>
        <p:spPr>
          <a:xfrm>
            <a:off x="807850" y="492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BASIC TIME SERIES MODELS: AR(p)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759450" y="984025"/>
            <a:ext cx="76251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most basic model is an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uto-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egresive model.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It uses the previous values to predict the next value using a linear model: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How many values in the past we need to consider in our model? 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Temptative values for “p” can be found by looking the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highest significant peaks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above the “confidence bands” in the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PACF.</a:t>
            </a:r>
            <a:endParaRPr b="1" i="0" sz="18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21" name="Google Shape;22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71501" y="2764000"/>
            <a:ext cx="6904250" cy="34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513440a3d3_0_29"/>
          <p:cNvSpPr txBox="1"/>
          <p:nvPr/>
        </p:nvSpPr>
        <p:spPr>
          <a:xfrm>
            <a:off x="807850" y="492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BASIC TIME SERIES MODELS: AR(p)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1513440a3d3_0_29"/>
          <p:cNvSpPr txBox="1"/>
          <p:nvPr/>
        </p:nvSpPr>
        <p:spPr>
          <a:xfrm>
            <a:off x="759450" y="984025"/>
            <a:ext cx="42234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Example: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28" name="Google Shape;228;g1513440a3d3_0_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60878" y="1681178"/>
            <a:ext cx="3530900" cy="2413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1513440a3d3_0_29"/>
          <p:cNvSpPr txBox="1"/>
          <p:nvPr/>
        </p:nvSpPr>
        <p:spPr>
          <a:xfrm>
            <a:off x="4982850" y="1675200"/>
            <a:ext cx="3676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Potential values for p are: 1,2,3,4.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Then we can try the following models: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AR(1), AR(2), AR(3), AR(4)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5"/>
          <p:cNvSpPr txBox="1"/>
          <p:nvPr/>
        </p:nvSpPr>
        <p:spPr>
          <a:xfrm>
            <a:off x="759450" y="567350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BASIC TIME SERIES MODELS: MA(q)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5"/>
          <p:cNvSpPr txBox="1"/>
          <p:nvPr/>
        </p:nvSpPr>
        <p:spPr>
          <a:xfrm>
            <a:off x="759450" y="1136425"/>
            <a:ext cx="76251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most basic model is an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oving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verage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model.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It uses the previous errors (of a mean model) to predict the next value using a linear model: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How many errors terms we need to consider in our mode?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“q” can be found by looking the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highest significant peaks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above the “confidence bands” in the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ACF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. 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Epsilon is based on the error made using a model which predicts the mean value of “y”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1" i="0" lang="en" sz="1800" u="none" cap="none" strike="noStrike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MA models can only predict up to “q” values in the future! 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Beyond that they will predict the constant term.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36" name="Google Shape;23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59050" y="2305288"/>
            <a:ext cx="4953975" cy="35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513440a3d3_0_38"/>
          <p:cNvSpPr txBox="1"/>
          <p:nvPr/>
        </p:nvSpPr>
        <p:spPr>
          <a:xfrm>
            <a:off x="759450" y="567350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BASIC TIME SERIES MODELS: MA(q)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g1513440a3d3_0_38"/>
          <p:cNvSpPr txBox="1"/>
          <p:nvPr/>
        </p:nvSpPr>
        <p:spPr>
          <a:xfrm>
            <a:off x="759450" y="1136425"/>
            <a:ext cx="42033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Example: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43" name="Google Shape;243;g1513440a3d3_0_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705" y="1709605"/>
            <a:ext cx="3967568" cy="2693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g1513440a3d3_0_38"/>
          <p:cNvSpPr txBox="1"/>
          <p:nvPr/>
        </p:nvSpPr>
        <p:spPr>
          <a:xfrm>
            <a:off x="5485050" y="1768075"/>
            <a:ext cx="3696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Potential values for q are 1 and 2: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we can try the following models: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MA(1), MA(2)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6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BASIC TIME SERIES MODELS: ARMA(p,q)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p16"/>
          <p:cNvSpPr txBox="1"/>
          <p:nvPr/>
        </p:nvSpPr>
        <p:spPr>
          <a:xfrm>
            <a:off x="807850" y="1878175"/>
            <a:ext cx="7827000" cy="22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An ARMA model is a model which combines an AR(p) model with and MA(q) model: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ARMA(p,q) = AR(p) + MA(q)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temptative values of p and q are determined in the same way as the individual models. Looking at the ACF and PACF.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"/>
          <p:cNvSpPr txBox="1"/>
          <p:nvPr/>
        </p:nvSpPr>
        <p:spPr>
          <a:xfrm>
            <a:off x="807850" y="873925"/>
            <a:ext cx="42828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DEFINITIONS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2"/>
          <p:cNvSpPr txBox="1"/>
          <p:nvPr/>
        </p:nvSpPr>
        <p:spPr>
          <a:xfrm>
            <a:off x="807850" y="1604175"/>
            <a:ext cx="75750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Montserrat Light"/>
              <a:buChar char="●"/>
            </a:pPr>
            <a:r>
              <a:rPr b="0" i="0" lang="en" sz="15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time series is a sequence of values taken at regular time intervals: y = y(t).</a:t>
            </a:r>
            <a:endParaRPr b="0" i="0" sz="15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Montserrat Light"/>
              <a:buChar char="●"/>
            </a:pPr>
            <a:r>
              <a:rPr b="0" i="0" lang="en" sz="15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Granularity or </a:t>
            </a:r>
            <a:r>
              <a:rPr b="1" i="0" lang="en" sz="15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time lag</a:t>
            </a:r>
            <a:r>
              <a:rPr b="0" i="0" lang="en" sz="15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: frequency in which the values are recorded. (seconds, hours, days, months, years,...)</a:t>
            </a:r>
            <a:endParaRPr b="0" i="0" sz="15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Montserrat Light"/>
              <a:buChar char="○"/>
            </a:pPr>
            <a:r>
              <a:rPr b="0" i="0" lang="en" sz="15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We can decrease the granularity by doing aggregations (sums, averages,...etc). </a:t>
            </a:r>
            <a:endParaRPr b="0" i="0" sz="15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Montserrat Light"/>
              <a:buChar char="○"/>
            </a:pPr>
            <a:r>
              <a:rPr b="0" i="0" lang="en" sz="15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We can’t increase the granularity. </a:t>
            </a:r>
            <a:endParaRPr b="0" i="0" sz="15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7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BASIC TIME SERIES MODELS: ARIMA(p,d,q)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p17"/>
          <p:cNvSpPr txBox="1"/>
          <p:nvPr/>
        </p:nvSpPr>
        <p:spPr>
          <a:xfrm>
            <a:off x="807850" y="1723650"/>
            <a:ext cx="7400700" cy="29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ARIMA(p,d,q) = AR(p) + D(d)+ MA(q) is a ARMA model which uses the original TS with “d” differences.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Instead of modelling the original TS, it models a new one in which every value has been subtracted the previous value.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W(t) = y(t) - y(t-1) if (d = 1)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Z(t) = W(t) - W(t-1) = (y(t) - y(t-1)) - (y(t-1) - y(t-2)) = y(t) - 2y(t-1) + y(t-2) if (d= 2)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…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4572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Then the model predicts W(t) or Z(t) instead of the original y(t) and then undo the differences. 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	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513440a3d3_0_46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BASIC TIME SERIES MODELS: ARIMA(p,d,q)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Google Shape;262;g1513440a3d3_0_46"/>
          <p:cNvSpPr txBox="1"/>
          <p:nvPr/>
        </p:nvSpPr>
        <p:spPr>
          <a:xfrm>
            <a:off x="807850" y="1723650"/>
            <a:ext cx="7400700" cy="29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ARIMA models are typically used when the TS has a clear upwards or downwards trend.	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8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BASIC TIME SERIES MODELS: SARIMA(p,d,q,P,D,Q,m)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8" name="Google Shape;268;p18"/>
          <p:cNvSpPr txBox="1"/>
          <p:nvPr/>
        </p:nvSpPr>
        <p:spPr>
          <a:xfrm>
            <a:off x="770500" y="1813350"/>
            <a:ext cx="7400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SARIMA(p,d,q)(P,D,Q,m) model is a model that: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uses one ARIMA(p,d,q) model for the non-seasonal part of the TS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uses one ARIMA(P,D,Q,m) for the seasonal part of the TS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 is the number of “records” in a year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0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Holt-Winters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20"/>
          <p:cNvSpPr txBox="1"/>
          <p:nvPr/>
        </p:nvSpPr>
        <p:spPr>
          <a:xfrm>
            <a:off x="770500" y="1813350"/>
            <a:ext cx="7400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basic idea of the Holt-Winters method is to use the the past values of the TS to make the prediction based on the most recent values (introducing some weights for every past value).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1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FACEBOOK’S PROPHET (I)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0" name="Google Shape;280;p21"/>
          <p:cNvSpPr txBox="1"/>
          <p:nvPr/>
        </p:nvSpPr>
        <p:spPr>
          <a:xfrm>
            <a:off x="770500" y="1514300"/>
            <a:ext cx="7400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Facebook (yes, back then was still Facebook) created a very good TS model which decomposed the time series into: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first term is called “growth”, the second term “seasonality” and the last term “holidays” (to take into account “calendar effects”).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81" name="Google Shape;281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93275" y="2571750"/>
            <a:ext cx="2124075" cy="21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2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FACEBOOK’S PROPHET (II)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p22"/>
          <p:cNvSpPr txBox="1"/>
          <p:nvPr/>
        </p:nvSpPr>
        <p:spPr>
          <a:xfrm>
            <a:off x="770500" y="1514300"/>
            <a:ext cx="7400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Changepoints: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Are points in the data where the trend changes (after a peak)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model is different in each pair of consecutive changepoints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growth term can be modelled in three ways: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Linear: g(t)= b + mt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Logistic: g(t)=C(t)/(1+x^(-k(t-m)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Flat: g(t)=C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3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FACEBOOK’S PROPHET (III)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3" name="Google Shape;293;p23"/>
          <p:cNvSpPr txBox="1"/>
          <p:nvPr/>
        </p:nvSpPr>
        <p:spPr>
          <a:xfrm>
            <a:off x="770500" y="1514300"/>
            <a:ext cx="7400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seasonality term is modeled by finite sum of periodic functions: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The holiday term only takes into account is one day is holiday or not to be ready for unexpected peaks.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We can install prophet using: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200" u="none" cap="none" strike="noStrike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pip install pystan</a:t>
            </a:r>
            <a:endParaRPr b="0" i="0" sz="1200" u="none" cap="none" strike="noStrike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200" u="none" cap="none" strike="noStrike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pip install fbprophet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94" name="Google Shape;294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58750" y="2510250"/>
            <a:ext cx="3629025" cy="54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4"/>
          <p:cNvSpPr txBox="1"/>
          <p:nvPr/>
        </p:nvSpPr>
        <p:spPr>
          <a:xfrm>
            <a:off x="807850" y="619750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EVALUATING MODELS: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p24"/>
          <p:cNvSpPr txBox="1"/>
          <p:nvPr/>
        </p:nvSpPr>
        <p:spPr>
          <a:xfrm>
            <a:off x="770500" y="1187050"/>
            <a:ext cx="7400700" cy="28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 TS the way to evaluate model  is by looking at several things: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Residuals: mean(y - y_pred) ~ 0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Correlations: mean( corr(y,(y - y_pred) ) ~ 0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Plot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Residuals: (y - y_pred)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ACF of the residuals: (y - y_pred)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Histogram of residuals.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Residuals vs y. (we shouldn’t find any pattern)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Residuals vs y_pred.(we shouldn’t find any pattern)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MASE: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9144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Plot the forecast and check if it makes sense!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301" name="Google Shape;301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1600" y="4068550"/>
            <a:ext cx="3496054" cy="56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/>
          <p:nvPr/>
        </p:nvSpPr>
        <p:spPr>
          <a:xfrm>
            <a:off x="807850" y="873925"/>
            <a:ext cx="708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MISSING VALUES IN TIME SERIES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5"/>
          <p:cNvSpPr txBox="1"/>
          <p:nvPr/>
        </p:nvSpPr>
        <p:spPr>
          <a:xfrm>
            <a:off x="807850" y="1604175"/>
            <a:ext cx="75750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 a TS, the strategies to fill missing values depends on the number of consecutive missing values. There are several possibilities: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Single one:	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■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mean(y(t-1), y(t+1))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■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Feedforward: (use the previous value)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Several ones: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■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Reproduce the TS over the previous period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■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Interpolation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■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Random value following the same distribution during the period.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"/>
          <p:cNvSpPr txBox="1"/>
          <p:nvPr/>
        </p:nvSpPr>
        <p:spPr>
          <a:xfrm>
            <a:off x="807850" y="873925"/>
            <a:ext cx="69141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ASSUMPTIONS OF TIME SERIES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3"/>
          <p:cNvSpPr txBox="1"/>
          <p:nvPr/>
        </p:nvSpPr>
        <p:spPr>
          <a:xfrm>
            <a:off x="807850" y="1604175"/>
            <a:ext cx="75750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Any other external factor involved in the evolution of “y” is ignored.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It’s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assumed that the next value of “y” can be predicted based only on the previous values of “y”</a:t>
            </a:r>
            <a:endParaRPr b="0" i="0" sz="15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134" name="Google Shape;13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42000" y="3740875"/>
            <a:ext cx="5789650" cy="37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"/>
          <p:cNvSpPr txBox="1"/>
          <p:nvPr/>
        </p:nvSpPr>
        <p:spPr>
          <a:xfrm>
            <a:off x="807850" y="873925"/>
            <a:ext cx="42828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STATIONARITY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807850" y="1604175"/>
            <a:ext cx="75750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“rolling window” is a subset of all the values which is displacing over the whole set. 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time series is said to be stationary if it has three properties: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Constant mean over a rolling window: (doesn’t show a trend)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Constant variance over a rolling window: ( doesn’t show changing fluctuations)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Covariance only depends on the time lag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HOW TO CHECK FOR STATIONARITY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807850" y="1604175"/>
            <a:ext cx="75750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Qualitatively: visually after plotting your time series!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Quantitatively: statistical test: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Augmented Dicker-Fuller test.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55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Montserrat Light"/>
              <a:buChar char="■"/>
            </a:pPr>
            <a:r>
              <a:rPr b="0" i="0" lang="en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H0: The series is </a:t>
            </a:r>
            <a:r>
              <a:rPr b="1" i="0" lang="en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 stationary</a:t>
            </a:r>
            <a:r>
              <a:rPr b="0" i="0" lang="en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Montserrat Light"/>
              <a:buChar char="■"/>
            </a:pPr>
            <a:r>
              <a:rPr b="0" i="0" lang="en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H1: The series </a:t>
            </a:r>
            <a:r>
              <a:rPr b="1" i="0" lang="en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 stationary.</a:t>
            </a:r>
            <a:r>
              <a:rPr b="0" i="0" lang="en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KPSS test: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 Light"/>
              <a:buChar char="■"/>
            </a:pPr>
            <a:r>
              <a:rPr b="0" i="0" lang="en" sz="14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H0: The series IS stationary</a:t>
            </a:r>
            <a:endParaRPr b="0" i="0" sz="14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Montserrat Light"/>
              <a:buChar char="■"/>
            </a:pPr>
            <a:r>
              <a:rPr b="0" i="0" lang="en" sz="14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H1: The series is NOT stationary</a:t>
            </a:r>
            <a:endParaRPr b="0" i="0" sz="14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(yes! Both tests have opposite null hypotheses)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TO BE, OR NOT TO BE….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p7"/>
          <p:cNvSpPr txBox="1"/>
          <p:nvPr/>
        </p:nvSpPr>
        <p:spPr>
          <a:xfrm>
            <a:off x="807850" y="1604175"/>
            <a:ext cx="75750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53" name="Google Shape;153;p7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{D0CCCB21-D8D8-4064-829B-73CB0867B9D0}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ADF\KPSS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Stationary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No stationary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Stationary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Stationary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TS needs differencing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No stationary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TS needs differencing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No stationary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MAKING A TIME SERIES STATIONARY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p8"/>
          <p:cNvSpPr txBox="1"/>
          <p:nvPr/>
        </p:nvSpPr>
        <p:spPr>
          <a:xfrm>
            <a:off x="807850" y="1604175"/>
            <a:ext cx="75750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Non-constant mean: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Create a new time series by taking differences of consecutive values: 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■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z1(t) =y(t)-y(t-1)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■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z2(t) = z1(t) - z1(t-1) = y(t) - y(t-1) - ( y(t-1) - y(t-2) ) = y(t) -2y(t-1) + y(t-2)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■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….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Plot the the differenced series. The optimal value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is the lowest which makes the time series stationary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Non-constant variance: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Take the log(y(t))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"/>
          <p:cNvSpPr txBox="1"/>
          <p:nvPr/>
        </p:nvSpPr>
        <p:spPr>
          <a:xfrm>
            <a:off x="807850" y="873925"/>
            <a:ext cx="7326000" cy="5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0" lang="en" sz="22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DECOMPOSING A TIME SERIES:</a:t>
            </a:r>
            <a:endParaRPr b="1" i="0" sz="22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5" name="Google Shape;16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33050" y="1538097"/>
            <a:ext cx="2906275" cy="2317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9"/>
          <p:cNvSpPr txBox="1"/>
          <p:nvPr/>
        </p:nvSpPr>
        <p:spPr>
          <a:xfrm>
            <a:off x="346925" y="1350000"/>
            <a:ext cx="7443000" cy="26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Time Series can be expressed as a </a:t>
            </a:r>
            <a:r>
              <a:rPr b="1" i="0" lang="en" sz="18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additive contributions or multiplicative contributions</a:t>
            </a: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Additive: y(t) = T(t) + S(t) + R(t) + C(t)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○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Multiplicative: y(t) = T(t) * S(t) * R(t) * C(t)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Where: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 = trend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 = seasonality (repetitive patterns with constant frequency)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R = random (everything else)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ontserrat Light"/>
              <a:buChar char="●"/>
            </a:pPr>
            <a:r>
              <a:rPr b="0" i="0" lang="en" sz="1800" u="none" cap="none" strike="noStrike">
                <a:solidFill>
                  <a:srgbClr val="43434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 = Cyclic: (repetitive pattern with no constant frequency)</a:t>
            </a:r>
            <a:endParaRPr b="0" i="0" sz="1800" u="none" cap="none" strike="noStrike">
              <a:solidFill>
                <a:srgbClr val="43434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